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3" r:id="rId7"/>
    <p:sldId id="264" r:id="rId8"/>
    <p:sldId id="266" r:id="rId9"/>
    <p:sldId id="269" r:id="rId10"/>
    <p:sldId id="267" r:id="rId11"/>
    <p:sldId id="271" r:id="rId12"/>
    <p:sldId id="274" r:id="rId13"/>
    <p:sldId id="275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0846" autoAdjust="0"/>
  </p:normalViewPr>
  <p:slideViewPr>
    <p:cSldViewPr snapToGrid="0">
      <p:cViewPr varScale="1">
        <p:scale>
          <a:sx n="92" d="100"/>
          <a:sy n="92" d="100"/>
        </p:scale>
        <p:origin x="13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hyperlink" Target="https://github.com/scottdyl/CaseStudy2DDS" TargetMode="Externa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ottdyl/CaseStudy2DDS" TargetMode="External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C1820-0E7C-4CC8-AF32-90D056649D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B4A9FD8-F785-44C2-9FDE-4644D2939FC9}">
      <dgm:prSet/>
      <dgm:spPr/>
      <dgm:t>
        <a:bodyPr/>
        <a:lstStyle/>
        <a:p>
          <a:pPr>
            <a:lnSpc>
              <a:spcPct val="100000"/>
            </a:lnSpc>
          </a:pPr>
          <a:r>
            <a:rPr lang="en-ZA">
              <a:solidFill>
                <a:schemeClr val="tx1"/>
              </a:solidFill>
            </a:rPr>
            <a:t>19 Continuous variables</a:t>
          </a:r>
          <a:endParaRPr lang="en-US">
            <a:solidFill>
              <a:schemeClr val="tx1"/>
            </a:solidFill>
          </a:endParaRPr>
        </a:p>
      </dgm:t>
    </dgm:pt>
    <dgm:pt modelId="{3811FAB2-DEC4-40CD-B436-1EA2FF424EC6}" type="par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EBF54AD-35F6-4AEC-B3E6-42CEA4068404}" type="sib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58DB0DD-496D-48FB-8B5A-ACAA73AC9B72}">
      <dgm:prSet/>
      <dgm:spPr/>
      <dgm:t>
        <a:bodyPr/>
        <a:lstStyle/>
        <a:p>
          <a:pPr>
            <a:lnSpc>
              <a:spcPct val="100000"/>
            </a:lnSpc>
          </a:pPr>
          <a:r>
            <a:rPr lang="en-ZA">
              <a:solidFill>
                <a:schemeClr val="tx1"/>
              </a:solidFill>
            </a:rPr>
            <a:t>17 Categorical variables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8 Ordinal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9 Nominal</a:t>
          </a:r>
        </a:p>
      </dgm:t>
    </dgm:pt>
    <dgm:pt modelId="{9A45E2A2-9212-4296-A561-44FEB6723FA9}" type="par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2C41B1D-4A52-4229-ADBC-7E4C5E5C3B73}" type="sib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B4A97D7-5A77-4EB2-876E-7BD1EEFE3C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0 Missing values with 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36 Total variables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870 Observations</a:t>
          </a:r>
        </a:p>
      </dgm:t>
    </dgm:pt>
    <dgm:pt modelId="{5BA07798-63E8-4330-BBE4-9A77724133E5}" type="parTrans" cxnId="{4F58B37B-8BCB-4F08-BC7B-0EE934C73364}">
      <dgm:prSet/>
      <dgm:spPr/>
      <dgm:t>
        <a:bodyPr/>
        <a:lstStyle/>
        <a:p>
          <a:endParaRPr lang="en-US"/>
        </a:p>
      </dgm:t>
    </dgm:pt>
    <dgm:pt modelId="{5C4FDC70-EAFA-4610-8637-E6194AD894A3}" type="sibTrans" cxnId="{4F58B37B-8BCB-4F08-BC7B-0EE934C73364}">
      <dgm:prSet/>
      <dgm:spPr/>
      <dgm:t>
        <a:bodyPr/>
        <a:lstStyle/>
        <a:p>
          <a:endParaRPr lang="en-US"/>
        </a:p>
      </dgm:t>
    </dgm:pt>
    <dgm:pt modelId="{62B988CA-B890-45A0-A09D-F938A17DC46E}" type="pres">
      <dgm:prSet presAssocID="{FEBC1820-0E7C-4CC8-AF32-90D056649DDF}" presName="root" presStyleCnt="0">
        <dgm:presLayoutVars>
          <dgm:dir/>
          <dgm:resizeHandles val="exact"/>
        </dgm:presLayoutVars>
      </dgm:prSet>
      <dgm:spPr/>
    </dgm:pt>
    <dgm:pt modelId="{D50EAEB6-1792-445C-958C-CF3DB288ECE1}" type="pres">
      <dgm:prSet presAssocID="{4B4A97D7-5A77-4EB2-876E-7BD1EEFE3CE1}" presName="compNode" presStyleCnt="0"/>
      <dgm:spPr/>
    </dgm:pt>
    <dgm:pt modelId="{E7872574-5467-438D-B632-C33F45FEE456}" type="pres">
      <dgm:prSet presAssocID="{4B4A97D7-5A77-4EB2-876E-7BD1EEFE3CE1}" presName="bgRect" presStyleLbl="bgShp" presStyleIdx="0" presStyleCnt="3"/>
      <dgm:spPr>
        <a:xfrm>
          <a:off x="0" y="661"/>
          <a:ext cx="4944403" cy="1547622"/>
        </a:xfrm>
        <a:prstGeom prst="roundRect">
          <a:avLst>
            <a:gd name="adj" fmla="val 10000"/>
          </a:avLst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1EB6C2B3-6693-46BF-A9CD-B2C79BBCE5C2}" type="pres">
      <dgm:prSet presAssocID="{4B4A97D7-5A77-4EB2-876E-7BD1EEFE3CE1}" presName="iconRect" presStyleLbl="node1" presStyleIdx="0" presStyleCnt="3"/>
      <dgm:spPr>
        <a:xfrm>
          <a:off x="468155" y="348876"/>
          <a:ext cx="851192" cy="8511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620D834-756B-4E37-9A84-7EE9A0758864}" type="pres">
      <dgm:prSet presAssocID="{4B4A97D7-5A77-4EB2-876E-7BD1EEFE3CE1}" presName="spaceRect" presStyleCnt="0"/>
      <dgm:spPr/>
    </dgm:pt>
    <dgm:pt modelId="{2DE36A3F-2DE0-4823-BAAC-D0EF54E20371}" type="pres">
      <dgm:prSet presAssocID="{4B4A97D7-5A77-4EB2-876E-7BD1EEFE3CE1}" presName="parTx" presStyleLbl="revTx" presStyleIdx="0" presStyleCnt="3">
        <dgm:presLayoutVars>
          <dgm:chMax val="0"/>
          <dgm:chPref val="0"/>
        </dgm:presLayoutVars>
      </dgm:prSet>
      <dgm:spPr/>
    </dgm:pt>
    <dgm:pt modelId="{70E86101-55DD-4FD1-9769-71C0168656D4}" type="pres">
      <dgm:prSet presAssocID="{5C4FDC70-EAFA-4610-8637-E6194AD894A3}" presName="sibTrans" presStyleCnt="0"/>
      <dgm:spPr/>
    </dgm:pt>
    <dgm:pt modelId="{D13F0E0E-FE7F-47BA-904E-1B6FD1466123}" type="pres">
      <dgm:prSet presAssocID="{FB4A9FD8-F785-44C2-9FDE-4644D2939FC9}" presName="compNode" presStyleCnt="0"/>
      <dgm:spPr/>
    </dgm:pt>
    <dgm:pt modelId="{55211292-5724-4CF3-9B68-C9C37D007AE6}" type="pres">
      <dgm:prSet presAssocID="{FB4A9FD8-F785-44C2-9FDE-4644D2939FC9}" presName="bgRect" presStyleLbl="bgShp" presStyleIdx="1" presStyleCnt="3"/>
      <dgm:spPr>
        <a:xfrm>
          <a:off x="0" y="849991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863410B7-CA0F-43F4-960E-9DA7059AF511}" type="pres">
      <dgm:prSet presAssocID="{FB4A9FD8-F785-44C2-9FDE-4644D2939FC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9898D1A-E064-4261-B88A-4EB8AC0EA74E}" type="pres">
      <dgm:prSet presAssocID="{FB4A9FD8-F785-44C2-9FDE-4644D2939FC9}" presName="spaceRect" presStyleCnt="0"/>
      <dgm:spPr/>
    </dgm:pt>
    <dgm:pt modelId="{9B72B821-D3EB-46EE-BCA0-DA5A1D91AF84}" type="pres">
      <dgm:prSet presAssocID="{FB4A9FD8-F785-44C2-9FDE-4644D2939FC9}" presName="parTx" presStyleLbl="revTx" presStyleIdx="1" presStyleCnt="3">
        <dgm:presLayoutVars>
          <dgm:chMax val="0"/>
          <dgm:chPref val="0"/>
        </dgm:presLayoutVars>
      </dgm:prSet>
      <dgm:spPr/>
    </dgm:pt>
    <dgm:pt modelId="{025FFD97-9CE9-4F1F-BFB2-1B08A76669C0}" type="pres">
      <dgm:prSet presAssocID="{FEBF54AD-35F6-4AEC-B3E6-42CEA4068404}" presName="sibTrans" presStyleCnt="0"/>
      <dgm:spPr/>
    </dgm:pt>
    <dgm:pt modelId="{E0BD8FEF-3692-47A7-9253-82960931F6B7}" type="pres">
      <dgm:prSet presAssocID="{658DB0DD-496D-48FB-8B5A-ACAA73AC9B72}" presName="compNode" presStyleCnt="0"/>
      <dgm:spPr/>
    </dgm:pt>
    <dgm:pt modelId="{5EDC32A8-8A30-43AA-B28C-4DE1051927E9}" type="pres">
      <dgm:prSet presAssocID="{658DB0DD-496D-48FB-8B5A-ACAA73AC9B72}" presName="bgRect" presStyleLbl="bgShp" presStyleIdx="2" presStyleCnt="3"/>
      <dgm:spPr>
        <a:xfrm>
          <a:off x="0" y="2811510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6AC72B6A-45B7-4ABB-9EFD-F5AC17DE9608}" type="pres">
      <dgm:prSet presAssocID="{658DB0DD-496D-48FB-8B5A-ACAA73AC9B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C3CD3599-88DE-4DEB-81BF-520379977D7B}" type="pres">
      <dgm:prSet presAssocID="{658DB0DD-496D-48FB-8B5A-ACAA73AC9B72}" presName="spaceRect" presStyleCnt="0"/>
      <dgm:spPr/>
    </dgm:pt>
    <dgm:pt modelId="{E7286CCF-EBB1-4A29-B240-4BC3DA177E84}" type="pres">
      <dgm:prSet presAssocID="{658DB0DD-496D-48FB-8B5A-ACAA73AC9B7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BFF8536-7CDC-402B-BB87-1C975AE3F3C5}" srcId="{FEBC1820-0E7C-4CC8-AF32-90D056649DDF}" destId="{FB4A9FD8-F785-44C2-9FDE-4644D2939FC9}" srcOrd="1" destOrd="0" parTransId="{3811FAB2-DEC4-40CD-B436-1EA2FF424EC6}" sibTransId="{FEBF54AD-35F6-4AEC-B3E6-42CEA4068404}"/>
    <dgm:cxn modelId="{940E105F-883F-44D4-9F56-0B7FE14915E9}" type="presOf" srcId="{658DB0DD-496D-48FB-8B5A-ACAA73AC9B72}" destId="{E7286CCF-EBB1-4A29-B240-4BC3DA177E84}" srcOrd="0" destOrd="0" presId="urn:microsoft.com/office/officeart/2018/2/layout/IconVerticalSolidList"/>
    <dgm:cxn modelId="{61977E78-748F-4B5D-8121-664EFC829AE6}" type="presOf" srcId="{FB4A9FD8-F785-44C2-9FDE-4644D2939FC9}" destId="{9B72B821-D3EB-46EE-BCA0-DA5A1D91AF84}" srcOrd="0" destOrd="0" presId="urn:microsoft.com/office/officeart/2018/2/layout/IconVerticalSolidList"/>
    <dgm:cxn modelId="{4F58B37B-8BCB-4F08-BC7B-0EE934C73364}" srcId="{FEBC1820-0E7C-4CC8-AF32-90D056649DDF}" destId="{4B4A97D7-5A77-4EB2-876E-7BD1EEFE3CE1}" srcOrd="0" destOrd="0" parTransId="{5BA07798-63E8-4330-BBE4-9A77724133E5}" sibTransId="{5C4FDC70-EAFA-4610-8637-E6194AD894A3}"/>
    <dgm:cxn modelId="{ED3C658E-29E1-48BA-8F44-9EEB8581336F}" type="presOf" srcId="{4B4A97D7-5A77-4EB2-876E-7BD1EEFE3CE1}" destId="{2DE36A3F-2DE0-4823-BAAC-D0EF54E20371}" srcOrd="0" destOrd="0" presId="urn:microsoft.com/office/officeart/2018/2/layout/IconVerticalSolidList"/>
    <dgm:cxn modelId="{FA3688ED-5322-4AB2-8ECC-1874D8B53532}" srcId="{FEBC1820-0E7C-4CC8-AF32-90D056649DDF}" destId="{658DB0DD-496D-48FB-8B5A-ACAA73AC9B72}" srcOrd="2" destOrd="0" parTransId="{9A45E2A2-9212-4296-A561-44FEB6723FA9}" sibTransId="{22C41B1D-4A52-4229-ADBC-7E4C5E5C3B73}"/>
    <dgm:cxn modelId="{1ABD34FB-5C70-4EF9-A5D8-322B9B4207E4}" type="presOf" srcId="{FEBC1820-0E7C-4CC8-AF32-90D056649DDF}" destId="{62B988CA-B890-45A0-A09D-F938A17DC46E}" srcOrd="0" destOrd="0" presId="urn:microsoft.com/office/officeart/2018/2/layout/IconVerticalSolidList"/>
    <dgm:cxn modelId="{DCDDA763-F787-44EE-BEAE-44134802F4FE}" type="presParOf" srcId="{62B988CA-B890-45A0-A09D-F938A17DC46E}" destId="{D50EAEB6-1792-445C-958C-CF3DB288ECE1}" srcOrd="0" destOrd="0" presId="urn:microsoft.com/office/officeart/2018/2/layout/IconVerticalSolidList"/>
    <dgm:cxn modelId="{00B7700E-C81E-4602-B01F-78BD052EA467}" type="presParOf" srcId="{D50EAEB6-1792-445C-958C-CF3DB288ECE1}" destId="{E7872574-5467-438D-B632-C33F45FEE456}" srcOrd="0" destOrd="0" presId="urn:microsoft.com/office/officeart/2018/2/layout/IconVerticalSolidList"/>
    <dgm:cxn modelId="{05180D98-A315-48B8-A001-D735D864C6AA}" type="presParOf" srcId="{D50EAEB6-1792-445C-958C-CF3DB288ECE1}" destId="{1EB6C2B3-6693-46BF-A9CD-B2C79BBCE5C2}" srcOrd="1" destOrd="0" presId="urn:microsoft.com/office/officeart/2018/2/layout/IconVerticalSolidList"/>
    <dgm:cxn modelId="{72F431AD-7DC5-421A-983A-5C132F1C7733}" type="presParOf" srcId="{D50EAEB6-1792-445C-958C-CF3DB288ECE1}" destId="{C620D834-756B-4E37-9A84-7EE9A0758864}" srcOrd="2" destOrd="0" presId="urn:microsoft.com/office/officeart/2018/2/layout/IconVerticalSolidList"/>
    <dgm:cxn modelId="{12A98CCD-C445-4FEB-9E65-DECA1900C112}" type="presParOf" srcId="{D50EAEB6-1792-445C-958C-CF3DB288ECE1}" destId="{2DE36A3F-2DE0-4823-BAAC-D0EF54E20371}" srcOrd="3" destOrd="0" presId="urn:microsoft.com/office/officeart/2018/2/layout/IconVerticalSolidList"/>
    <dgm:cxn modelId="{3AC7D905-12DD-40FF-A131-B8C0D19BBE77}" type="presParOf" srcId="{62B988CA-B890-45A0-A09D-F938A17DC46E}" destId="{70E86101-55DD-4FD1-9769-71C0168656D4}" srcOrd="1" destOrd="0" presId="urn:microsoft.com/office/officeart/2018/2/layout/IconVerticalSolidList"/>
    <dgm:cxn modelId="{0AB8BE59-62C3-4D52-852D-3357A42DC1CB}" type="presParOf" srcId="{62B988CA-B890-45A0-A09D-F938A17DC46E}" destId="{D13F0E0E-FE7F-47BA-904E-1B6FD1466123}" srcOrd="2" destOrd="0" presId="urn:microsoft.com/office/officeart/2018/2/layout/IconVerticalSolidList"/>
    <dgm:cxn modelId="{40248949-64A5-44F1-9329-14F317069236}" type="presParOf" srcId="{D13F0E0E-FE7F-47BA-904E-1B6FD1466123}" destId="{55211292-5724-4CF3-9B68-C9C37D007AE6}" srcOrd="0" destOrd="0" presId="urn:microsoft.com/office/officeart/2018/2/layout/IconVerticalSolidList"/>
    <dgm:cxn modelId="{C7EA334F-CBDA-4D2C-9DA9-FD467FB1B932}" type="presParOf" srcId="{D13F0E0E-FE7F-47BA-904E-1B6FD1466123}" destId="{863410B7-CA0F-43F4-960E-9DA7059AF511}" srcOrd="1" destOrd="0" presId="urn:microsoft.com/office/officeart/2018/2/layout/IconVerticalSolidList"/>
    <dgm:cxn modelId="{926CA147-421B-4FCE-94A0-03F7BC3DCFE1}" type="presParOf" srcId="{D13F0E0E-FE7F-47BA-904E-1B6FD1466123}" destId="{D9898D1A-E064-4261-B88A-4EB8AC0EA74E}" srcOrd="2" destOrd="0" presId="urn:microsoft.com/office/officeart/2018/2/layout/IconVerticalSolidList"/>
    <dgm:cxn modelId="{00D14914-C13B-4223-9651-F5BE3FB276F6}" type="presParOf" srcId="{D13F0E0E-FE7F-47BA-904E-1B6FD1466123}" destId="{9B72B821-D3EB-46EE-BCA0-DA5A1D91AF84}" srcOrd="3" destOrd="0" presId="urn:microsoft.com/office/officeart/2018/2/layout/IconVerticalSolidList"/>
    <dgm:cxn modelId="{920DD7CD-897E-4B37-BD43-A1B2E58CE2CB}" type="presParOf" srcId="{62B988CA-B890-45A0-A09D-F938A17DC46E}" destId="{025FFD97-9CE9-4F1F-BFB2-1B08A76669C0}" srcOrd="3" destOrd="0" presId="urn:microsoft.com/office/officeart/2018/2/layout/IconVerticalSolidList"/>
    <dgm:cxn modelId="{77849E9C-8FA9-46BD-AF4D-35721A917D7D}" type="presParOf" srcId="{62B988CA-B890-45A0-A09D-F938A17DC46E}" destId="{E0BD8FEF-3692-47A7-9253-82960931F6B7}" srcOrd="4" destOrd="0" presId="urn:microsoft.com/office/officeart/2018/2/layout/IconVerticalSolidList"/>
    <dgm:cxn modelId="{E81A4F51-8CB5-43FA-916F-E102953BCAC4}" type="presParOf" srcId="{E0BD8FEF-3692-47A7-9253-82960931F6B7}" destId="{5EDC32A8-8A30-43AA-B28C-4DE1051927E9}" srcOrd="0" destOrd="0" presId="urn:microsoft.com/office/officeart/2018/2/layout/IconVerticalSolidList"/>
    <dgm:cxn modelId="{AD227CB4-5B9B-4BE2-BA14-9989AF96D370}" type="presParOf" srcId="{E0BD8FEF-3692-47A7-9253-82960931F6B7}" destId="{6AC72B6A-45B7-4ABB-9EFD-F5AC17DE9608}" srcOrd="1" destOrd="0" presId="urn:microsoft.com/office/officeart/2018/2/layout/IconVerticalSolidList"/>
    <dgm:cxn modelId="{4E154464-E1AA-488E-BD2F-70AF214AC0E4}" type="presParOf" srcId="{E0BD8FEF-3692-47A7-9253-82960931F6B7}" destId="{C3CD3599-88DE-4DEB-81BF-520379977D7B}" srcOrd="2" destOrd="0" presId="urn:microsoft.com/office/officeart/2018/2/layout/IconVerticalSolidList"/>
    <dgm:cxn modelId="{A4329523-DF54-4571-9B6A-0350FE851B90}" type="presParOf" srcId="{E0BD8FEF-3692-47A7-9253-82960931F6B7}" destId="{E7286CCF-EBB1-4A29-B240-4BC3DA177E8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951F77-4E36-4893-91C6-3151A6D516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5B3944D-D926-4D0F-A305-F5740000747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dirty="0" err="1">
              <a:solidFill>
                <a:schemeClr val="bg1"/>
              </a:solidFill>
            </a:rPr>
            <a:t>Github</a:t>
          </a:r>
          <a:br>
            <a:rPr lang="en-US" sz="21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  <a:hlinkClick xmlns:r="http://schemas.openxmlformats.org/officeDocument/2006/relationships" r:id="rId1"/>
            </a:rPr>
            <a:t>https://github.com/scottdyl/CaseStudy2DDS</a:t>
          </a:r>
          <a:endParaRPr lang="en-US" sz="1800" dirty="0">
            <a:solidFill>
              <a:schemeClr val="bg1"/>
            </a:solidFill>
          </a:endParaRPr>
        </a:p>
      </dgm:t>
    </dgm:pt>
    <dgm:pt modelId="{2EA7AC4A-E82B-43F0-A6EA-F599428578FC}" type="parTrans" cxnId="{92D3A76D-ADBB-49F3-861D-D2B74F81812E}">
      <dgm:prSet/>
      <dgm:spPr/>
      <dgm:t>
        <a:bodyPr/>
        <a:lstStyle/>
        <a:p>
          <a:endParaRPr lang="en-US"/>
        </a:p>
      </dgm:t>
    </dgm:pt>
    <dgm:pt modelId="{8862CE7B-AE72-45E8-B982-5279C14F7985}" type="sibTrans" cxnId="{92D3A76D-ADBB-49F3-861D-D2B74F81812E}">
      <dgm:prSet/>
      <dgm:spPr/>
      <dgm:t>
        <a:bodyPr/>
        <a:lstStyle/>
        <a:p>
          <a:endParaRPr lang="en-US"/>
        </a:p>
      </dgm:t>
    </dgm:pt>
    <dgm:pt modelId="{BC68B812-A325-41D8-A08E-C2392666DF6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i="0" dirty="0">
              <a:solidFill>
                <a:schemeClr val="bg1"/>
              </a:solidFill>
            </a:rPr>
            <a:t>Email</a:t>
          </a:r>
          <a:br>
            <a:rPr lang="en-US" sz="22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</a:rPr>
            <a:t>Drscott@smu.edu</a:t>
          </a:r>
        </a:p>
      </dgm:t>
    </dgm:pt>
    <dgm:pt modelId="{23A01A1D-B409-49E7-91BA-2321B9A237C2}" type="parTrans" cxnId="{AAD26E9B-C129-46B7-BFCC-98D5999B6B9A}">
      <dgm:prSet/>
      <dgm:spPr/>
      <dgm:t>
        <a:bodyPr/>
        <a:lstStyle/>
        <a:p>
          <a:endParaRPr lang="en-US"/>
        </a:p>
      </dgm:t>
    </dgm:pt>
    <dgm:pt modelId="{E950D3C2-0472-429B-98B0-86C856FA65A1}" type="sibTrans" cxnId="{AAD26E9B-C129-46B7-BFCC-98D5999B6B9A}">
      <dgm:prSet/>
      <dgm:spPr/>
      <dgm:t>
        <a:bodyPr/>
        <a:lstStyle/>
        <a:p>
          <a:endParaRPr lang="en-US"/>
        </a:p>
      </dgm:t>
    </dgm:pt>
    <dgm:pt modelId="{F61FEBF0-CB2F-4364-8F44-722FB7578D18}" type="pres">
      <dgm:prSet presAssocID="{D7951F77-4E36-4893-91C6-3151A6D51694}" presName="root" presStyleCnt="0">
        <dgm:presLayoutVars>
          <dgm:dir/>
          <dgm:resizeHandles val="exact"/>
        </dgm:presLayoutVars>
      </dgm:prSet>
      <dgm:spPr/>
    </dgm:pt>
    <dgm:pt modelId="{F50C455E-839B-4494-8D06-326978CB28A7}" type="pres">
      <dgm:prSet presAssocID="{65B3944D-D926-4D0F-A305-F5740000747A}" presName="compNode" presStyleCnt="0"/>
      <dgm:spPr/>
    </dgm:pt>
    <dgm:pt modelId="{1DA8A0A9-929F-455B-B8BD-92EC86B6A862}" type="pres">
      <dgm:prSet presAssocID="{65B3944D-D926-4D0F-A305-F5740000747A}" presName="bgRect" presStyleLbl="bgShp" presStyleIdx="0" presStyleCnt="2"/>
      <dgm:spPr>
        <a:prstGeom prst="rect">
          <a:avLst/>
        </a:prstGeom>
        <a:noFill/>
        <a:ln w="22225">
          <a:noFill/>
        </a:ln>
        <a:effectLst/>
      </dgm:spPr>
    </dgm:pt>
    <dgm:pt modelId="{70C56EED-B0B5-4180-A100-474B69DE81C3}" type="pres">
      <dgm:prSet presAssocID="{65B3944D-D926-4D0F-A305-F5740000747A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1827E2BA-EA13-4751-82F2-976CBDED6C82}" type="pres">
      <dgm:prSet presAssocID="{65B3944D-D926-4D0F-A305-F5740000747A}" presName="spaceRect" presStyleCnt="0"/>
      <dgm:spPr/>
    </dgm:pt>
    <dgm:pt modelId="{C38A5A37-0883-4EE3-9002-010A6D324785}" type="pres">
      <dgm:prSet presAssocID="{65B3944D-D926-4D0F-A305-F5740000747A}" presName="parTx" presStyleLbl="revTx" presStyleIdx="0" presStyleCnt="2">
        <dgm:presLayoutVars>
          <dgm:chMax val="0"/>
          <dgm:chPref val="0"/>
        </dgm:presLayoutVars>
      </dgm:prSet>
      <dgm:spPr/>
    </dgm:pt>
    <dgm:pt modelId="{21CE6EA1-CB92-41CD-8FAE-4CFF03E26BE6}" type="pres">
      <dgm:prSet presAssocID="{8862CE7B-AE72-45E8-B982-5279C14F7985}" presName="sibTrans" presStyleCnt="0"/>
      <dgm:spPr/>
    </dgm:pt>
    <dgm:pt modelId="{763367BB-4527-4646-8015-D79C10A337E8}" type="pres">
      <dgm:prSet presAssocID="{BC68B812-A325-41D8-A08E-C2392666DF66}" presName="compNode" presStyleCnt="0"/>
      <dgm:spPr/>
    </dgm:pt>
    <dgm:pt modelId="{712D2B29-4977-4B70-ABE9-215A9E804015}" type="pres">
      <dgm:prSet presAssocID="{BC68B812-A325-41D8-A08E-C2392666DF66}" presName="bgRect" presStyleLbl="bgShp" presStyleIdx="1" presStyleCnt="2"/>
      <dgm:spPr>
        <a:prstGeom prst="rect">
          <a:avLst/>
        </a:prstGeom>
        <a:noFill/>
        <a:ln w="22225">
          <a:noFill/>
        </a:ln>
        <a:effectLst/>
      </dgm:spPr>
    </dgm:pt>
    <dgm:pt modelId="{6C7A9EF9-02EB-4D4D-A251-EC3A2F0EFD57}" type="pres">
      <dgm:prSet presAssocID="{BC68B812-A325-41D8-A08E-C2392666DF66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13497251-DF6D-4038-B1ED-CA29B33C0A2F}" type="pres">
      <dgm:prSet presAssocID="{BC68B812-A325-41D8-A08E-C2392666DF66}" presName="spaceRect" presStyleCnt="0"/>
      <dgm:spPr/>
    </dgm:pt>
    <dgm:pt modelId="{516FEABD-B159-4827-91AC-07F0FC9EFC37}" type="pres">
      <dgm:prSet presAssocID="{BC68B812-A325-41D8-A08E-C2392666DF6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0986C5B-BF7B-4231-8046-782BAE77E788}" type="presOf" srcId="{BC68B812-A325-41D8-A08E-C2392666DF66}" destId="{516FEABD-B159-4827-91AC-07F0FC9EFC37}" srcOrd="0" destOrd="0" presId="urn:microsoft.com/office/officeart/2018/2/layout/IconVerticalSolidList"/>
    <dgm:cxn modelId="{92D3A76D-ADBB-49F3-861D-D2B74F81812E}" srcId="{D7951F77-4E36-4893-91C6-3151A6D51694}" destId="{65B3944D-D926-4D0F-A305-F5740000747A}" srcOrd="0" destOrd="0" parTransId="{2EA7AC4A-E82B-43F0-A6EA-F599428578FC}" sibTransId="{8862CE7B-AE72-45E8-B982-5279C14F7985}"/>
    <dgm:cxn modelId="{9D5AFC8C-3FE5-4AED-9F29-5D039E47B81F}" type="presOf" srcId="{D7951F77-4E36-4893-91C6-3151A6D51694}" destId="{F61FEBF0-CB2F-4364-8F44-722FB7578D18}" srcOrd="0" destOrd="0" presId="urn:microsoft.com/office/officeart/2018/2/layout/IconVerticalSolidList"/>
    <dgm:cxn modelId="{AAD26E9B-C129-46B7-BFCC-98D5999B6B9A}" srcId="{D7951F77-4E36-4893-91C6-3151A6D51694}" destId="{BC68B812-A325-41D8-A08E-C2392666DF66}" srcOrd="1" destOrd="0" parTransId="{23A01A1D-B409-49E7-91BA-2321B9A237C2}" sibTransId="{E950D3C2-0472-429B-98B0-86C856FA65A1}"/>
    <dgm:cxn modelId="{F57AC0B7-F603-4C41-BF48-9041FAA60E8E}" type="presOf" srcId="{65B3944D-D926-4D0F-A305-F5740000747A}" destId="{C38A5A37-0883-4EE3-9002-010A6D324785}" srcOrd="0" destOrd="0" presId="urn:microsoft.com/office/officeart/2018/2/layout/IconVerticalSolidList"/>
    <dgm:cxn modelId="{30F222E0-DF1F-4484-B140-6B7C6520EA89}" type="presParOf" srcId="{F61FEBF0-CB2F-4364-8F44-722FB7578D18}" destId="{F50C455E-839B-4494-8D06-326978CB28A7}" srcOrd="0" destOrd="0" presId="urn:microsoft.com/office/officeart/2018/2/layout/IconVerticalSolidList"/>
    <dgm:cxn modelId="{4FA9135E-4FFF-4848-9413-1BF026DB0BED}" type="presParOf" srcId="{F50C455E-839B-4494-8D06-326978CB28A7}" destId="{1DA8A0A9-929F-455B-B8BD-92EC86B6A862}" srcOrd="0" destOrd="0" presId="urn:microsoft.com/office/officeart/2018/2/layout/IconVerticalSolidList"/>
    <dgm:cxn modelId="{D16731A0-71A2-43AF-BF53-727392BD9F51}" type="presParOf" srcId="{F50C455E-839B-4494-8D06-326978CB28A7}" destId="{70C56EED-B0B5-4180-A100-474B69DE81C3}" srcOrd="1" destOrd="0" presId="urn:microsoft.com/office/officeart/2018/2/layout/IconVerticalSolidList"/>
    <dgm:cxn modelId="{4A8AA9B9-F7DD-4A1D-B570-4456CEC74161}" type="presParOf" srcId="{F50C455E-839B-4494-8D06-326978CB28A7}" destId="{1827E2BA-EA13-4751-82F2-976CBDED6C82}" srcOrd="2" destOrd="0" presId="urn:microsoft.com/office/officeart/2018/2/layout/IconVerticalSolidList"/>
    <dgm:cxn modelId="{DDE1A35C-0892-4749-9900-354FF724E1E5}" type="presParOf" srcId="{F50C455E-839B-4494-8D06-326978CB28A7}" destId="{C38A5A37-0883-4EE3-9002-010A6D324785}" srcOrd="3" destOrd="0" presId="urn:microsoft.com/office/officeart/2018/2/layout/IconVerticalSolidList"/>
    <dgm:cxn modelId="{D3D3D519-863B-49A0-9C3F-051416EA153D}" type="presParOf" srcId="{F61FEBF0-CB2F-4364-8F44-722FB7578D18}" destId="{21CE6EA1-CB92-41CD-8FAE-4CFF03E26BE6}" srcOrd="1" destOrd="0" presId="urn:microsoft.com/office/officeart/2018/2/layout/IconVerticalSolidList"/>
    <dgm:cxn modelId="{AC8A67FF-09EA-4C04-AE25-5A9F33A57654}" type="presParOf" srcId="{F61FEBF0-CB2F-4364-8F44-722FB7578D18}" destId="{763367BB-4527-4646-8015-D79C10A337E8}" srcOrd="2" destOrd="0" presId="urn:microsoft.com/office/officeart/2018/2/layout/IconVerticalSolidList"/>
    <dgm:cxn modelId="{5BC094CB-F2E0-4918-9AC7-082F24D0AC9E}" type="presParOf" srcId="{763367BB-4527-4646-8015-D79C10A337E8}" destId="{712D2B29-4977-4B70-ABE9-215A9E804015}" srcOrd="0" destOrd="0" presId="urn:microsoft.com/office/officeart/2018/2/layout/IconVerticalSolidList"/>
    <dgm:cxn modelId="{8583FA80-D558-4B21-9EFE-C8F712D37D97}" type="presParOf" srcId="{763367BB-4527-4646-8015-D79C10A337E8}" destId="{6C7A9EF9-02EB-4D4D-A251-EC3A2F0EFD57}" srcOrd="1" destOrd="0" presId="urn:microsoft.com/office/officeart/2018/2/layout/IconVerticalSolidList"/>
    <dgm:cxn modelId="{FF2B3AFE-5D78-4AF4-BD5D-10DA64FD2E34}" type="presParOf" srcId="{763367BB-4527-4646-8015-D79C10A337E8}" destId="{13497251-DF6D-4038-B1ED-CA29B33C0A2F}" srcOrd="2" destOrd="0" presId="urn:microsoft.com/office/officeart/2018/2/layout/IconVerticalSolidList"/>
    <dgm:cxn modelId="{03E26A79-059D-4B0B-B311-C422C1F45874}" type="presParOf" srcId="{763367BB-4527-4646-8015-D79C10A337E8}" destId="{516FEABD-B159-4827-91AC-07F0FC9EFC37}" srcOrd="3" destOrd="0" presId="urn:microsoft.com/office/officeart/2018/2/layout/IconVerticalSolidLis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72574-5467-438D-B632-C33F45FEE456}">
      <dsp:nvSpPr>
        <dsp:cNvPr id="0" name=""/>
        <dsp:cNvSpPr/>
      </dsp:nvSpPr>
      <dsp:spPr>
        <a:xfrm>
          <a:off x="0" y="661"/>
          <a:ext cx="4944403" cy="1547622"/>
        </a:xfrm>
        <a:prstGeom prst="roundRect">
          <a:avLst>
            <a:gd name="adj" fmla="val 10000"/>
          </a:avLst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6C2B3-6693-46BF-A9CD-B2C79BBCE5C2}">
      <dsp:nvSpPr>
        <dsp:cNvPr id="0" name=""/>
        <dsp:cNvSpPr/>
      </dsp:nvSpPr>
      <dsp:spPr>
        <a:xfrm>
          <a:off x="468155" y="348876"/>
          <a:ext cx="851192" cy="8511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36A3F-2DE0-4823-BAAC-D0EF54E20371}">
      <dsp:nvSpPr>
        <dsp:cNvPr id="0" name=""/>
        <dsp:cNvSpPr/>
      </dsp:nvSpPr>
      <dsp:spPr>
        <a:xfrm>
          <a:off x="1787503" y="661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0 Missing values with 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36 Total variables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870 Observations</a:t>
          </a:r>
        </a:p>
      </dsp:txBody>
      <dsp:txXfrm>
        <a:off x="1787503" y="661"/>
        <a:ext cx="3156899" cy="1547622"/>
      </dsp:txXfrm>
    </dsp:sp>
    <dsp:sp modelId="{55211292-5724-4CF3-9B68-C9C37D007AE6}">
      <dsp:nvSpPr>
        <dsp:cNvPr id="0" name=""/>
        <dsp:cNvSpPr/>
      </dsp:nvSpPr>
      <dsp:spPr>
        <a:xfrm>
          <a:off x="0" y="1935189"/>
          <a:ext cx="4944403" cy="1547622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3410B7-CA0F-43F4-960E-9DA7059AF511}">
      <dsp:nvSpPr>
        <dsp:cNvPr id="0" name=""/>
        <dsp:cNvSpPr/>
      </dsp:nvSpPr>
      <dsp:spPr>
        <a:xfrm>
          <a:off x="468155" y="2283404"/>
          <a:ext cx="851192" cy="8511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2B821-D3EB-46EE-BCA0-DA5A1D91AF84}">
      <dsp:nvSpPr>
        <dsp:cNvPr id="0" name=""/>
        <dsp:cNvSpPr/>
      </dsp:nvSpPr>
      <dsp:spPr>
        <a:xfrm>
          <a:off x="1787503" y="1935189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>
              <a:solidFill>
                <a:schemeClr val="tx1"/>
              </a:solidFill>
            </a:rPr>
            <a:t>19 Continuous variables</a:t>
          </a:r>
          <a:endParaRPr lang="en-US" sz="2300" kern="1200">
            <a:solidFill>
              <a:schemeClr val="tx1"/>
            </a:solidFill>
          </a:endParaRPr>
        </a:p>
      </dsp:txBody>
      <dsp:txXfrm>
        <a:off x="1787503" y="1935189"/>
        <a:ext cx="3156899" cy="1547622"/>
      </dsp:txXfrm>
    </dsp:sp>
    <dsp:sp modelId="{5EDC32A8-8A30-43AA-B28C-4DE1051927E9}">
      <dsp:nvSpPr>
        <dsp:cNvPr id="0" name=""/>
        <dsp:cNvSpPr/>
      </dsp:nvSpPr>
      <dsp:spPr>
        <a:xfrm>
          <a:off x="0" y="3869717"/>
          <a:ext cx="4944403" cy="1547622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C72B6A-45B7-4ABB-9EFD-F5AC17DE9608}">
      <dsp:nvSpPr>
        <dsp:cNvPr id="0" name=""/>
        <dsp:cNvSpPr/>
      </dsp:nvSpPr>
      <dsp:spPr>
        <a:xfrm>
          <a:off x="468155" y="4217932"/>
          <a:ext cx="851192" cy="8511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86CCF-EBB1-4A29-B240-4BC3DA177E84}">
      <dsp:nvSpPr>
        <dsp:cNvPr id="0" name=""/>
        <dsp:cNvSpPr/>
      </dsp:nvSpPr>
      <dsp:spPr>
        <a:xfrm>
          <a:off x="1787503" y="3869717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>
              <a:solidFill>
                <a:schemeClr val="tx1"/>
              </a:solidFill>
            </a:rPr>
            <a:t>17 Categorical variables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8 Ordinal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9 Nominal</a:t>
          </a:r>
        </a:p>
      </dsp:txBody>
      <dsp:txXfrm>
        <a:off x="1787503" y="3869717"/>
        <a:ext cx="3156899" cy="15476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A8A0A9-929F-455B-B8BD-92EC86B6A862}">
      <dsp:nvSpPr>
        <dsp:cNvPr id="0" name=""/>
        <dsp:cNvSpPr/>
      </dsp:nvSpPr>
      <dsp:spPr>
        <a:xfrm>
          <a:off x="0" y="675670"/>
          <a:ext cx="4491257" cy="1279564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56EED-B0B5-4180-A100-474B69DE81C3}">
      <dsp:nvSpPr>
        <dsp:cNvPr id="0" name=""/>
        <dsp:cNvSpPr/>
      </dsp:nvSpPr>
      <dsp:spPr>
        <a:xfrm>
          <a:off x="387068" y="963572"/>
          <a:ext cx="703760" cy="7037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A5A37-0883-4EE3-9002-010A6D324785}">
      <dsp:nvSpPr>
        <dsp:cNvPr id="0" name=""/>
        <dsp:cNvSpPr/>
      </dsp:nvSpPr>
      <dsp:spPr>
        <a:xfrm>
          <a:off x="1477897" y="675670"/>
          <a:ext cx="2967955" cy="1360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7" tIns="144017" rIns="144017" bIns="14401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>
              <a:solidFill>
                <a:schemeClr val="bg1"/>
              </a:solidFill>
            </a:rPr>
            <a:t>Github</a:t>
          </a:r>
          <a:br>
            <a:rPr lang="en-US" sz="21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  <a:hlinkClick xmlns:r="http://schemas.openxmlformats.org/officeDocument/2006/relationships" r:id="rId3"/>
            </a:rPr>
            <a:t>https://github.com/scottdyl/CaseStudy2DDS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1477897" y="675670"/>
        <a:ext cx="2967955" cy="1360786"/>
      </dsp:txXfrm>
    </dsp:sp>
    <dsp:sp modelId="{712D2B29-4977-4B70-ABE9-215A9E804015}">
      <dsp:nvSpPr>
        <dsp:cNvPr id="0" name=""/>
        <dsp:cNvSpPr/>
      </dsp:nvSpPr>
      <dsp:spPr>
        <a:xfrm>
          <a:off x="0" y="2366345"/>
          <a:ext cx="4491257" cy="1279564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7A9EF9-02EB-4D4D-A251-EC3A2F0EFD57}">
      <dsp:nvSpPr>
        <dsp:cNvPr id="0" name=""/>
        <dsp:cNvSpPr/>
      </dsp:nvSpPr>
      <dsp:spPr>
        <a:xfrm>
          <a:off x="387068" y="2654247"/>
          <a:ext cx="703760" cy="70376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6FEABD-B159-4827-91AC-07F0FC9EFC37}">
      <dsp:nvSpPr>
        <dsp:cNvPr id="0" name=""/>
        <dsp:cNvSpPr/>
      </dsp:nvSpPr>
      <dsp:spPr>
        <a:xfrm>
          <a:off x="1477897" y="2366345"/>
          <a:ext cx="2967955" cy="1360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7" tIns="144017" rIns="144017" bIns="14401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 dirty="0">
              <a:solidFill>
                <a:schemeClr val="bg1"/>
              </a:solidFill>
            </a:rPr>
            <a:t>Email</a:t>
          </a:r>
          <a:br>
            <a:rPr lang="en-US" sz="22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</a:rPr>
            <a:t>Drscott@smu.edu</a:t>
          </a:r>
        </a:p>
      </dsp:txBody>
      <dsp:txXfrm>
        <a:off x="1477897" y="2366345"/>
        <a:ext cx="2967955" cy="13607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DEA4-367D-4080-83F2-8D3D2CA6B32A}" type="datetimeFigureOut">
              <a:rPr lang="en-US" smtClean="0"/>
              <a:t>4/16/2021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08541-035C-4B65-9610-76D15F8AC2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0E602-17AB-462D-97EB-415C7E6D4A8D}" type="datetimeFigureOut">
              <a:rPr lang="en-US" smtClean="0"/>
              <a:t>4/16/2021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F3A1-9863-43A3-B39B-8E6FEFD6E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meeting today</a:t>
            </a:r>
          </a:p>
          <a:p>
            <a:r>
              <a:rPr lang="en-US" dirty="0"/>
              <a:t>We will be discussing Attrition and salary, both very important and expensive topics for many top companies</a:t>
            </a:r>
          </a:p>
          <a:p>
            <a:r>
              <a:rPr lang="en-US" dirty="0"/>
              <a:t>Let’s get into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14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469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Ultimately, we’d like to answer these 4 questions</a:t>
            </a:r>
          </a:p>
          <a:p>
            <a:r>
              <a:rPr lang="en-US" dirty="0"/>
              <a:t>Top factors that lead to attrition and can we predict turnover or possibly lessen that strain on the company if we see those predictors</a:t>
            </a:r>
          </a:p>
          <a:p>
            <a:r>
              <a:rPr lang="en-US" dirty="0"/>
              <a:t>We’d also like to looks at salary which many see as the only factor in attrition but as we will see it is not the only factory</a:t>
            </a:r>
          </a:p>
          <a:p>
            <a:r>
              <a:rPr lang="en-US" dirty="0"/>
              <a:t>Lastly, can we anticipate someone's monthly salary and which metrics are important in that prediction?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80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our data we saw 36 total variables with 870 observations</a:t>
            </a:r>
          </a:p>
          <a:p>
            <a:r>
              <a:rPr lang="en-US" dirty="0"/>
              <a:t>We had no missing values which is great</a:t>
            </a:r>
          </a:p>
          <a:p>
            <a:r>
              <a:rPr lang="en-US" dirty="0"/>
              <a:t>Of those 36 variables we had 19 continuous variables </a:t>
            </a:r>
          </a:p>
          <a:p>
            <a:r>
              <a:rPr lang="en-US" dirty="0"/>
              <a:t>And 17 categorical variables</a:t>
            </a:r>
          </a:p>
          <a:p>
            <a:r>
              <a:rPr lang="en-US" dirty="0"/>
              <a:t>Which we further broke into 8 ordinal and 9 nominal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3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6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 are looking to test here is a difference in outcomes between these </a:t>
            </a:r>
            <a:r>
              <a:rPr lang="en-US" dirty="0" err="1"/>
              <a:t>varables</a:t>
            </a:r>
            <a:endParaRPr lang="en-US" dirty="0"/>
          </a:p>
          <a:p>
            <a:r>
              <a:rPr lang="en-US" dirty="0"/>
              <a:t>In our </a:t>
            </a:r>
            <a:r>
              <a:rPr lang="en-US" dirty="0" err="1"/>
              <a:t>innital</a:t>
            </a:r>
            <a:r>
              <a:rPr lang="en-US" dirty="0"/>
              <a:t> test of the continuous </a:t>
            </a:r>
            <a:r>
              <a:rPr lang="en-US" dirty="0" err="1"/>
              <a:t>varables</a:t>
            </a:r>
            <a:r>
              <a:rPr lang="en-US" dirty="0"/>
              <a:t> we found these 5 </a:t>
            </a:r>
            <a:r>
              <a:rPr lang="en-US" dirty="0" err="1"/>
              <a:t>varables</a:t>
            </a:r>
            <a:r>
              <a:rPr lang="en-US" dirty="0"/>
              <a:t> to have the highest probability of impacting attrition </a:t>
            </a:r>
          </a:p>
          <a:p>
            <a:r>
              <a:rPr lang="en-US" dirty="0"/>
              <a:t>Two sample t tests were used</a:t>
            </a:r>
          </a:p>
          <a:p>
            <a:r>
              <a:rPr lang="en-US" dirty="0"/>
              <a:t>However, something we want to avoid in  a predictive model is </a:t>
            </a:r>
            <a:r>
              <a:rPr lang="en-US" dirty="0" err="1"/>
              <a:t>colineararity</a:t>
            </a:r>
            <a:r>
              <a:rPr lang="en-US" dirty="0"/>
              <a:t> where </a:t>
            </a:r>
            <a:r>
              <a:rPr lang="en-US" dirty="0" err="1"/>
              <a:t>varables</a:t>
            </a:r>
            <a:r>
              <a:rPr lang="en-US" dirty="0"/>
              <a:t> look related to </a:t>
            </a:r>
            <a:r>
              <a:rPr lang="en-US" dirty="0" err="1"/>
              <a:t>eachother</a:t>
            </a:r>
            <a:r>
              <a:rPr lang="en-US" dirty="0"/>
              <a:t> as well as the outcome static</a:t>
            </a:r>
          </a:p>
          <a:p>
            <a:r>
              <a:rPr lang="en-US" dirty="0"/>
              <a:t>Among these </a:t>
            </a:r>
            <a:r>
              <a:rPr lang="en-US" dirty="0" err="1"/>
              <a:t>varalbes</a:t>
            </a:r>
            <a:r>
              <a:rPr lang="en-US" dirty="0"/>
              <a:t> we determined that many of them had some collinearity for example someone who has worked many years is likely to have a high years at the company, years with current manager and years in current role</a:t>
            </a:r>
          </a:p>
          <a:p>
            <a:r>
              <a:rPr lang="en-US" dirty="0"/>
              <a:t>For this reason we won’t be using all these </a:t>
            </a:r>
            <a:r>
              <a:rPr lang="en-US" dirty="0" err="1"/>
              <a:t>varables</a:t>
            </a:r>
            <a:r>
              <a:rPr lang="en-US" dirty="0"/>
              <a:t> in our model later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17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used the P value achieved from our chi square test because: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53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did you remove marriage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9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700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Staying at a company longer isn’t very well rewarded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399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Top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L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Right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i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anchor="ctr"/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Write something memorable…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anchor="ctr">
            <a:noAutofit/>
          </a:bodyPr>
          <a:lstStyle>
            <a:lvl1pPr marL="0" indent="0" algn="l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0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15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Battle of Attrition and Salary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Dylan Scott</a:t>
            </a:r>
          </a:p>
          <a:p>
            <a:r>
              <a:rPr lang="en-US" dirty="0"/>
              <a:t>14/16/2021</a:t>
            </a:r>
          </a:p>
        </p:txBody>
      </p:sp>
      <p:pic>
        <p:nvPicPr>
          <p:cNvPr id="12" name="Picture Placeholder 11" descr="coworkers collaborating around a laptop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E6A2110-F55D-46E6-890A-A22351483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/>
          <a:lstStyle/>
          <a:p>
            <a:r>
              <a:rPr lang="en-US" dirty="0"/>
              <a:t>Salary Prediction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942D993-CF72-4599-BFD8-A2544E3C9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r>
              <a:rPr lang="en-US" dirty="0"/>
              <a:t>Two variables selected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: .92</a:t>
            </a:r>
          </a:p>
          <a:p>
            <a:r>
              <a:rPr lang="en-US" dirty="0"/>
              <a:t>RMSE $1261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A5C61F-C231-42AA-8327-464B6F383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23" y="948619"/>
            <a:ext cx="8038272" cy="49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7053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6C85-B2CB-40E2-9EF5-0C273D79F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graphicFrame>
        <p:nvGraphicFramePr>
          <p:cNvPr id="3" name="Content Placeholder 2" descr="SmartArt Placeholder - Contact List">
            <a:extLst>
              <a:ext uri="{FF2B5EF4-FFF2-40B4-BE49-F238E27FC236}">
                <a16:creationId xmlns:a16="http://schemas.microsoft.com/office/drawing/2014/main" id="{7944F032-B096-4FBC-A7D9-5050F89CDA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5306603"/>
              </p:ext>
            </p:extLst>
          </p:nvPr>
        </p:nvGraphicFramePr>
        <p:xfrm>
          <a:off x="6318051" y="1274097"/>
          <a:ext cx="4491257" cy="4402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19220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71B4-63BA-4078-9B2C-250F5A3F5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2CA737ED-75EF-41BD-BA73-109E0AD80597}"/>
              </a:ext>
            </a:extLst>
          </p:cNvPr>
          <p:cNvSpPr txBox="1">
            <a:spLocks/>
          </p:cNvSpPr>
          <p:nvPr/>
        </p:nvSpPr>
        <p:spPr>
          <a:xfrm>
            <a:off x="4104859" y="2181637"/>
            <a:ext cx="3938309" cy="285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Char char="°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What are the top factors that lead to attrition?</a:t>
            </a:r>
          </a:p>
          <a:p>
            <a:r>
              <a:rPr lang="en-US" sz="2000" dirty="0">
                <a:solidFill>
                  <a:schemeClr val="bg1"/>
                </a:solidFill>
              </a:rPr>
              <a:t>Can we predict employee turnover and how well?</a:t>
            </a:r>
          </a:p>
          <a:p>
            <a:r>
              <a:rPr lang="en-US" sz="2000" dirty="0">
                <a:solidFill>
                  <a:schemeClr val="bg1"/>
                </a:solidFill>
              </a:rPr>
              <a:t>What factors impact employees pay?</a:t>
            </a:r>
          </a:p>
          <a:p>
            <a:r>
              <a:rPr lang="en-US" sz="2000" dirty="0">
                <a:solidFill>
                  <a:schemeClr val="bg1"/>
                </a:solidFill>
              </a:rPr>
              <a:t>Can we predict monthly income and how well?</a:t>
            </a:r>
          </a:p>
        </p:txBody>
      </p:sp>
    </p:spTree>
    <p:extLst>
      <p:ext uri="{BB962C8B-B14F-4D97-AF65-F5344CB8AC3E}">
        <p14:creationId xmlns:p14="http://schemas.microsoft.com/office/powerpoint/2010/main" val="395329805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6670-A1DF-408E-808E-859CB931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graphicFrame>
        <p:nvGraphicFramePr>
          <p:cNvPr id="3" name="Content Placeholder 2" descr="SmartArt Placeholder - 2 X Icons Vertical">
            <a:extLst>
              <a:ext uri="{FF2B5EF4-FFF2-40B4-BE49-F238E27FC236}">
                <a16:creationId xmlns:a16="http://schemas.microsoft.com/office/drawing/2014/main" id="{129FD583-1749-4B4D-9F2A-15FCF7DDFD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8182931"/>
              </p:ext>
            </p:extLst>
          </p:nvPr>
        </p:nvGraphicFramePr>
        <p:xfrm>
          <a:off x="5808437" y="719998"/>
          <a:ext cx="4944403" cy="541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 descr="Bar chart">
            <a:extLst>
              <a:ext uri="{FF2B5EF4-FFF2-40B4-BE49-F238E27FC236}">
                <a16:creationId xmlns:a16="http://schemas.microsoft.com/office/drawing/2014/main" id="{DA1B6014-B296-4074-9B19-E2B1EFD19590}"/>
              </a:ext>
            </a:extLst>
          </p:cNvPr>
          <p:cNvSpPr/>
          <p:nvPr/>
        </p:nvSpPr>
        <p:spPr>
          <a:xfrm>
            <a:off x="6265208" y="1051474"/>
            <a:ext cx="851192" cy="8511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3812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22C8-E492-4AA6-B83D-5D4B5E63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</p:spPr>
        <p:txBody>
          <a:bodyPr anchor="ctr">
            <a:normAutofit/>
          </a:bodyPr>
          <a:lstStyle/>
          <a:p>
            <a:r>
              <a:rPr lang="en-US" dirty="0"/>
              <a:t>Heatmap Correlations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3387E8-95F3-4CD7-8C15-FB6B260BD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48" t="-2" r="1" b="3"/>
          <a:stretch/>
        </p:blipFill>
        <p:spPr>
          <a:xfrm>
            <a:off x="838200" y="1825625"/>
            <a:ext cx="5895109" cy="4191362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41D055-74F0-4DFC-B8B0-A6ADB2006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09" t="-2" r="12432" b="3"/>
          <a:stretch/>
        </p:blipFill>
        <p:spPr>
          <a:xfrm>
            <a:off x="5763491" y="1825625"/>
            <a:ext cx="5590309" cy="41913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7073994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F564-3102-436F-B74D-41C217AD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vs. Continuous Variables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B23442D-ECE4-4904-98AF-4AA771CCB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554" y="937783"/>
            <a:ext cx="6013537" cy="371121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467BC-2388-4998-BBD6-3F7F666E5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Box plots were used to determine a difference in outcome.</a:t>
            </a:r>
          </a:p>
          <a:p>
            <a:r>
              <a:rPr lang="en-US" dirty="0"/>
              <a:t>Two sample T-Tests were used to determine a difference in means.</a:t>
            </a:r>
          </a:p>
          <a:p>
            <a:r>
              <a:rPr lang="en-US" dirty="0"/>
              <a:t>We want to avoid variables that explain the same thing.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25569562-886E-4822-81F4-35FE5274B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159277"/>
              </p:ext>
            </p:extLst>
          </p:nvPr>
        </p:nvGraphicFramePr>
        <p:xfrm>
          <a:off x="8183749" y="3429000"/>
          <a:ext cx="3211212" cy="243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6991">
                  <a:extLst>
                    <a:ext uri="{9D8B030D-6E8A-4147-A177-3AD203B41FA5}">
                      <a16:colId xmlns:a16="http://schemas.microsoft.com/office/drawing/2014/main" val="309295227"/>
                    </a:ext>
                  </a:extLst>
                </a:gridCol>
                <a:gridCol w="1254221">
                  <a:extLst>
                    <a:ext uri="{9D8B030D-6E8A-4147-A177-3AD203B41FA5}">
                      <a16:colId xmlns:a16="http://schemas.microsoft.com/office/drawing/2014/main" val="2817684514"/>
                    </a:ext>
                  </a:extLst>
                </a:gridCol>
              </a:tblGrid>
              <a:tr h="380264">
                <a:tc>
                  <a:txBody>
                    <a:bodyPr/>
                    <a:lstStyle/>
                    <a:p>
                      <a:r>
                        <a:rPr lang="en-US" sz="140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T.Test.pvalue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42285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MonthlyIncome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2.412488e-07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991389"/>
                  </a:ext>
                </a:extLst>
              </a:tr>
              <a:tr h="387079">
                <a:tc>
                  <a:txBody>
                    <a:bodyPr/>
                    <a:lstStyle/>
                    <a:p>
                      <a:r>
                        <a:rPr lang="en-US" sz="1400" dirty="0" err="1"/>
                        <a:t>TotalWorkingYears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6.595682e-07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09390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YearsInCurrentRole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1.522152e-06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914641"/>
                  </a:ext>
                </a:extLst>
              </a:tr>
              <a:tr h="53185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YearsWithCurrManager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5.084229e-06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213010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YearsAtCompany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2.563021e-04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155511"/>
                  </a:ext>
                </a:extLst>
              </a:tr>
            </a:tbl>
          </a:graphicData>
        </a:graphic>
      </p:graphicFrame>
      <p:sp>
        <p:nvSpPr>
          <p:cNvPr id="18" name="Oval 17">
            <a:extLst>
              <a:ext uri="{FF2B5EF4-FFF2-40B4-BE49-F238E27FC236}">
                <a16:creationId xmlns:a16="http://schemas.microsoft.com/office/drawing/2014/main" id="{DBD2CB83-6430-4762-BFD1-6AEB251A3104}"/>
              </a:ext>
            </a:extLst>
          </p:cNvPr>
          <p:cNvSpPr/>
          <p:nvPr/>
        </p:nvSpPr>
        <p:spPr>
          <a:xfrm>
            <a:off x="4923416" y="571499"/>
            <a:ext cx="2496561" cy="163137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E8EFCE-EBA4-4E46-B327-8B0A1B568154}"/>
              </a:ext>
            </a:extLst>
          </p:cNvPr>
          <p:cNvSpPr/>
          <p:nvPr/>
        </p:nvSpPr>
        <p:spPr>
          <a:xfrm>
            <a:off x="7997581" y="571498"/>
            <a:ext cx="2496561" cy="163137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91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B3A1-B77F-4F1A-AA21-5E05200D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146" y="229328"/>
            <a:ext cx="4640073" cy="1330688"/>
          </a:xfrm>
        </p:spPr>
        <p:txBody>
          <a:bodyPr/>
          <a:lstStyle/>
          <a:p>
            <a:r>
              <a:rPr lang="en-US" dirty="0"/>
              <a:t>Categorical Variables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E8EE7B-C831-496A-A813-E0AC23DC0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273" y="1538297"/>
            <a:ext cx="7170189" cy="44250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916D17-ED8F-4472-A919-95D20A3C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36" t="35937" r="93133"/>
          <a:stretch/>
        </p:blipFill>
        <p:spPr>
          <a:xfrm>
            <a:off x="5508884" y="3347113"/>
            <a:ext cx="457200" cy="24420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BF1764-1692-4A7C-B9A9-176974084F2B}"/>
              </a:ext>
            </a:extLst>
          </p:cNvPr>
          <p:cNvSpPr/>
          <p:nvPr/>
        </p:nvSpPr>
        <p:spPr>
          <a:xfrm>
            <a:off x="4260273" y="3347113"/>
            <a:ext cx="519545" cy="2327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A8DED65-C9AB-4D09-B511-EEA1A7A21A3D}"/>
              </a:ext>
            </a:extLst>
          </p:cNvPr>
          <p:cNvSpPr txBox="1">
            <a:spLocks/>
          </p:cNvSpPr>
          <p:nvPr/>
        </p:nvSpPr>
        <p:spPr>
          <a:xfrm>
            <a:off x="839789" y="2057400"/>
            <a:ext cx="3275011" cy="3811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Char char="°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 charts were used to show the count of employees who left in that category.</a:t>
            </a:r>
          </a:p>
          <a:p>
            <a:r>
              <a:rPr lang="en-US" dirty="0"/>
              <a:t>Once again, we have out top 5 P-value 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5" name="Table 13">
            <a:extLst>
              <a:ext uri="{FF2B5EF4-FFF2-40B4-BE49-F238E27FC236}">
                <a16:creationId xmlns:a16="http://schemas.microsoft.com/office/drawing/2014/main" id="{6A3DEC9F-2CAA-4D59-9D27-82AFD1A73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77304"/>
              </p:ext>
            </p:extLst>
          </p:nvPr>
        </p:nvGraphicFramePr>
        <p:xfrm>
          <a:off x="903588" y="3523339"/>
          <a:ext cx="3211212" cy="243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6991">
                  <a:extLst>
                    <a:ext uri="{9D8B030D-6E8A-4147-A177-3AD203B41FA5}">
                      <a16:colId xmlns:a16="http://schemas.microsoft.com/office/drawing/2014/main" val="309295227"/>
                    </a:ext>
                  </a:extLst>
                </a:gridCol>
                <a:gridCol w="1254221">
                  <a:extLst>
                    <a:ext uri="{9D8B030D-6E8A-4147-A177-3AD203B41FA5}">
                      <a16:colId xmlns:a16="http://schemas.microsoft.com/office/drawing/2014/main" val="2817684514"/>
                    </a:ext>
                  </a:extLst>
                </a:gridCol>
              </a:tblGrid>
              <a:tr h="380264">
                <a:tc>
                  <a:txBody>
                    <a:bodyPr/>
                    <a:lstStyle/>
                    <a:p>
                      <a:r>
                        <a:rPr lang="en-US" sz="1400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Chisq.pvalue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42285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JobLevel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2.332981e-15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991389"/>
                  </a:ext>
                </a:extLst>
              </a:tr>
              <a:tr h="387079">
                <a:tc>
                  <a:txBody>
                    <a:bodyPr/>
                    <a:lstStyle/>
                    <a:p>
                      <a:r>
                        <a:rPr lang="en-US" sz="1400" dirty="0" err="1"/>
                        <a:t>OverTime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6.595682e-07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09390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JobInvolvement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5.211041e-09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914641"/>
                  </a:ext>
                </a:extLst>
              </a:tr>
              <a:tr h="53185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JobRole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3.646836e-10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213010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MaritalStatus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3.378946e-08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155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77429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8425-6714-43A3-AFCE-604FA51D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used to Predict Attrition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C763F-E024-4BCA-ACAA-E3772051C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02" y="1897235"/>
            <a:ext cx="5334462" cy="32921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91093FF-F185-4DBF-A591-DD928F34AF7A}"/>
              </a:ext>
            </a:extLst>
          </p:cNvPr>
          <p:cNvSpPr txBox="1">
            <a:spLocks/>
          </p:cNvSpPr>
          <p:nvPr/>
        </p:nvSpPr>
        <p:spPr>
          <a:xfrm>
            <a:off x="7720896" y="463274"/>
            <a:ext cx="4015409" cy="133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Accuracy : 89%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Sensitivity : 93%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Specificity : 62%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B8848-5FA0-4C2D-B0D5-6209B5B16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97235"/>
            <a:ext cx="533446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53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E5388-F2F5-4C8C-A77A-7447D3A45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/>
          <a:p>
            <a:r>
              <a:rPr lang="en-US" dirty="0"/>
              <a:t>Salary – Categorical Variable's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7B445A1-C614-481D-80EF-E10E81035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r>
              <a:rPr lang="en-US" dirty="0"/>
              <a:t>We looked at 4 variables</a:t>
            </a:r>
          </a:p>
          <a:p>
            <a:r>
              <a:rPr lang="en-US" dirty="0"/>
              <a:t>Job level shows a strong linear pattern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C443E2-861D-4A9E-8DAA-7EF9BF0274D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tretch/>
        </p:blipFill>
        <p:spPr>
          <a:xfrm>
            <a:off x="720000" y="1095746"/>
            <a:ext cx="7498800" cy="4630508"/>
          </a:xfrm>
          <a:prstGeom prst="rect">
            <a:avLst/>
          </a:prstGeom>
          <a:noFill/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5BD6376-F396-4E1A-9A34-CEB1FD3CD4C4}"/>
              </a:ext>
            </a:extLst>
          </p:cNvPr>
          <p:cNvSpPr/>
          <p:nvPr/>
        </p:nvSpPr>
        <p:spPr>
          <a:xfrm>
            <a:off x="426028" y="644237"/>
            <a:ext cx="4083628" cy="278476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0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486A8E-6B93-4D41-AA05-5D5C4496E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Salary – Continuous variables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346649-632E-4BBA-B042-43A4DB318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6422" y="1340659"/>
            <a:ext cx="6767772" cy="417668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F0EC5B-FD73-42D9-B6D1-3709619AC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502372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larger the dot the more correlation between the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and total years work my have some dependence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Years at the company shows a different story from age and working years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920915-9ABA-4179-B8B2-59F994F37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291" y="1340659"/>
            <a:ext cx="6767772" cy="417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07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nference Presentation_Win32_SB v2" id="{BC88B365-8E38-4ABB-98F4-3EC291BC7C6D}" vid="{68186960-B69F-4045-8CE0-AF496D95D6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94B7CA-1290-47DA-A8FD-EC74EF42B4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Microsoft Office PowerPoint</Application>
  <PresentationFormat>Widescreen</PresentationFormat>
  <Paragraphs>98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Garamond</vt:lpstr>
      <vt:lpstr>Office Theme</vt:lpstr>
      <vt:lpstr>Battle of Attrition and Salary</vt:lpstr>
      <vt:lpstr>Agenda</vt:lpstr>
      <vt:lpstr>Data Overview</vt:lpstr>
      <vt:lpstr>Heatmap Correlations</vt:lpstr>
      <vt:lpstr>Attrition vs. Continuous Variables</vt:lpstr>
      <vt:lpstr>Categorical Variables</vt:lpstr>
      <vt:lpstr>Variables used to Predict Attrition</vt:lpstr>
      <vt:lpstr>Salary – Categorical Variable's</vt:lpstr>
      <vt:lpstr>Salary – Continuous variables</vt:lpstr>
      <vt:lpstr>Salary Prediction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2021-04-16T18:58:51Z</dcterms:created>
  <dcterms:modified xsi:type="dcterms:W3CDTF">2021-04-16T19:18:12Z</dcterms:modified>
</cp:coreProperties>
</file>